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9875825" cx="17556150"/>
  <p:notesSz cx="9875825" cy="175561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0" roundtripDataSignature="AMtx7mgNg9L78kgHb0janbyg4lQgiBUH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customschemas.google.com/relationships/presentationmetadata" Target="meta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646300" y="1316700"/>
            <a:ext cx="6584200" cy="65835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87575" y="8339150"/>
            <a:ext cx="7900650" cy="7900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241e4cfeb_0_9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g2b241e4cfeb_0_9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g2b241e4cfeb_0_9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41e4cfeb_0_10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2b241e4cfeb_0_10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g2b241e4cfeb_0_10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241e4cfeb_0_15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g2b241e4cfeb_0_15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g2b241e4cfeb_0_15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241e4cfeb_0_16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g2b241e4cfeb_0_16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2b241e4cfeb_0_1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254b1e11e_1_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2b254b1e11e_1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g2b254b1e11e_1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241e4cfeb_0_17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2b241e4cfeb_0_17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g2b241e4cfeb_0_17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254b1e11e_1_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2b254b1e11e_1_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" name="Google Shape;191;g2b254b1e11e_1_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254b1e11e_1_4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2b254b1e11e_1_4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g2b254b1e11e_1_4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254b1e11e_1_5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2b254b1e11e_1_5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g2b254b1e11e_1_5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" name="Google Shape;18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4" name="Google Shape;234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254b1e11e_1_6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2b254b1e11e_1_6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g2b254b1e11e_1_6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254b1e11e_1_8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2b254b1e11e_1_8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g2b254b1e11e_1_8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b254b1e11e_1_9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2b254b1e11e_1_9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g2b254b1e11e_1_9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254b1e11e_1_10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g2b254b1e11e_1_10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g2b254b1e11e_1_10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254b1e11e_1_1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b254b1e11e_1_1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2b254b1e11e_1_1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68e50b363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668e50b363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2668e50b363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" name="Google Shape;29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6" name="Google Shape;336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68e50b363_0_4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2668e50b363_0_4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g2668e50b363_0_4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68e50b363_0_6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2668e50b363_0_6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g2668e50b363_0_6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668e50b363_0_7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g2668e50b363_0_7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4" name="Google Shape;364;g2668e50b363_0_7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668e50b363_0_8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2668e50b363_0_8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g2668e50b363_0_8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68e50b363_0_14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668e50b363_0_14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2668e50b363_0_14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668e50b363_0_1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668e50b363_0_1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g2668e50b363_0_1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68e50b363_0_10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3" name="Google Shape;403;g2668e50b363_0_10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g2668e50b363_0_10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668e50b363_0_13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g2668e50b363_0_13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g2668e50b363_0_1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68e50b363_0_19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Google Shape;423;g2668e50b363_0_19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g2668e50b363_0_19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668e50b363_0_16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3" name="Google Shape;433;g2668e50b363_0_16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2668e50b363_0_16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b241e4cfeb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2b241e4cfeb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g2b241e4cfeb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68e50b363_0_2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g2668e50b363_0_2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g2668e50b363_0_2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68e50b363_0_22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Google Shape;461;g2668e50b363_0_22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g2668e50b363_0_2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668e50b363_0_26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668e50b363_0_26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g2668e50b363_0_26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668e50b363_0_27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668e50b363_0_27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g2668e50b363_0_27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b241e4cfeb_0_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2b241e4cfeb_0_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g2b241e4cfeb_0_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668e50b363_0_28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8" name="Google Shape;508;g2668e50b363_0_28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g2668e50b363_0_28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68e50b363_0_32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Google Shape;524;g2668e50b363_0_32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2668e50b363_0_32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241e4cfeb_0_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3" name="Google Shape;533;g2b241e4cfeb_0_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g2b241e4cfeb_0_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b241e4cfeb_0_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2b241e4cfeb_0_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g2b241e4cfeb_0_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68e50b363_0_33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g2668e50b363_0_33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g2668e50b363_0_33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68e50b363_0_35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6" name="Google Shape;556;g2668e50b363_0_35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g2668e50b363_0_35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68e50b363_0_31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g2668e50b363_0_31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2668e50b363_0_3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668e50b363_0_3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9" name="Google Shape;579;g2668e50b363_0_3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2668e50b363_0_3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66942d06b1_0_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8" name="Google Shape;588;g266942d06b1_0_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g266942d06b1_0_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Google Shape;597;p2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p2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241e4cfeb_0_5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2b241e4cfeb_0_5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g2b241e4cfeb_0_5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241e4cfeb_0_6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g2b241e4cfeb_0_6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82;g2b241e4cfeb_0_6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241e4cfeb_0_7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2b241e4cfeb_0_7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g2b241e4cfeb_0_7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hyperlink" Target="https://kcenter.korean.go.kr/kcent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hyperlink" Target="https://kcenter.korean.go.kr/kcenter/" TargetMode="External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hyperlink" Target="https://kcenter.korean.go.kr/kcenter/" TargetMode="External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hyperlink" Target="https://kcenter.korean.go.kr/kcenter/" TargetMode="External"/><Relationship Id="rId5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3195467" y="3045093"/>
            <a:ext cx="11165236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세종한국어 교수 학습의 </a:t>
            </a:r>
            <a:endParaRPr b="1" i="0" sz="8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설계 및 실제</a:t>
            </a:r>
            <a:endParaRPr b="1" i="0" sz="8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8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-문법 교육을 중심으로-</a:t>
            </a:r>
            <a:endParaRPr b="1" i="0" sz="8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텍스트, 폰트, 로고, 스크린샷이(가) 표시된 사진&#10;&#10;자동 생성된 설명" id="14" name="Google Shape;1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15" name="Google Shape;1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08" name="Google Shape;108;g2b241e4cfeb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b241e4cfeb_0_93"/>
          <p:cNvSpPr/>
          <p:nvPr/>
        </p:nvSpPr>
        <p:spPr>
          <a:xfrm>
            <a:off x="555456" y="1642950"/>
            <a:ext cx="13032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수업의 구성 요소로서의 </a:t>
            </a:r>
            <a:r>
              <a:rPr b="1" lang="ko-KR" sz="3200">
                <a:solidFill>
                  <a:schemeClr val="dk1"/>
                </a:solidFill>
              </a:rPr>
              <a:t>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한정된 시간 안에 수업을 진행해야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→ 문법 제시와 설명을 간결하게</a:t>
            </a:r>
            <a:r>
              <a:rPr b="1" lang="ko-KR" sz="3000">
                <a:solidFill>
                  <a:schemeClr val="dk1"/>
                </a:solidFill>
              </a:rPr>
              <a:t> 하고 학습자에 충분한 연습 기회를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 제공한다.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10" name="Google Shape;110;g2b241e4cfeb_0_9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2b241e4cfeb_0_9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17" name="Google Shape;117;g2b241e4cfeb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b241e4cfeb_0_102"/>
          <p:cNvSpPr/>
          <p:nvPr/>
        </p:nvSpPr>
        <p:spPr>
          <a:xfrm>
            <a:off x="555449" y="1642950"/>
            <a:ext cx="13298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수업</a:t>
            </a:r>
            <a:r>
              <a:rPr b="1" lang="ko-KR" sz="3200">
                <a:solidFill>
                  <a:schemeClr val="dk1"/>
                </a:solidFill>
              </a:rPr>
              <a:t>의 구성 요소로서의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과의 주제와 상황에 맞게 수업을 구성해야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→ 문법의 제시와 설명이 해당 과의 주제와 상황에서 얼마나 유효한지를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고려해야 한다.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예&gt; 하루의 일과, 쇼핑 …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19" name="Google Shape;119;g2b241e4cfeb_0_102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b241e4cfeb_0_102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2b241e4cfeb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625" y="3340890"/>
            <a:ext cx="15271575" cy="20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b241e4cfeb_0_102"/>
          <p:cNvSpPr/>
          <p:nvPr/>
        </p:nvSpPr>
        <p:spPr>
          <a:xfrm>
            <a:off x="14553925" y="3211425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b241e4cfeb_0_102"/>
          <p:cNvSpPr/>
          <p:nvPr/>
        </p:nvSpPr>
        <p:spPr>
          <a:xfrm>
            <a:off x="2302600" y="3704875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g2b241e4cfeb_0_102"/>
          <p:cNvCxnSpPr>
            <a:stCxn id="123" idx="6"/>
            <a:endCxn id="122" idx="2"/>
          </p:cNvCxnSpPr>
          <p:nvPr/>
        </p:nvCxnSpPr>
        <p:spPr>
          <a:xfrm flipH="1" rot="10800000">
            <a:off x="3544000" y="3876475"/>
            <a:ext cx="11010000" cy="49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30" name="Google Shape;130;g2b241e4cfeb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b241e4cfeb_0_153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수업의 구성 요소로서의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학습자의 특성과 수준을 반영해야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→ 문법의 중요성을 결정하는 변인인 연령, 숙달도, 교육적 배경, 학습 목적 등을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고려해야 한다.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→ 학습자의 수준에 적합한 문법 연습과 활동을 준비해야 한다.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32" name="Google Shape;132;g2b241e4cfeb_0_15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b241e4cfeb_0_15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39" name="Google Shape;139;g2b241e4cfeb_0_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b241e4cfeb_0_165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2)  의사소통 수단으로서의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교수 시 의사소통 기능을 고려해야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41" name="Google Shape;141;g2b241e4cfeb_0_165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b241e4cfeb_0_165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b241e4cfeb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100" y="3240825"/>
            <a:ext cx="10069349" cy="47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b241e4cfeb_0_165"/>
          <p:cNvSpPr/>
          <p:nvPr/>
        </p:nvSpPr>
        <p:spPr>
          <a:xfrm>
            <a:off x="8842075" y="5185975"/>
            <a:ext cx="2214900" cy="88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능력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45" name="Google Shape;145;g2b241e4cfeb_0_165"/>
          <p:cNvSpPr/>
          <p:nvPr/>
        </p:nvSpPr>
        <p:spPr>
          <a:xfrm>
            <a:off x="8842075" y="6563113"/>
            <a:ext cx="2214900" cy="88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가능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46" name="Google Shape;146;g2b241e4cfeb_0_165"/>
          <p:cNvSpPr/>
          <p:nvPr/>
        </p:nvSpPr>
        <p:spPr>
          <a:xfrm>
            <a:off x="7484250" y="3239963"/>
            <a:ext cx="56325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세종한국어1B 11과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모임과 선물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52" name="Google Shape;152;g2b254b1e11e_1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b254b1e11e_1_5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2)  의사소통 수단으로서의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교수 시 의사소통 기능을 고려해야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54" name="Google Shape;154;g2b254b1e11e_1_5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2b254b1e11e_1_5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b254b1e11e_1_5"/>
          <p:cNvSpPr/>
          <p:nvPr/>
        </p:nvSpPr>
        <p:spPr>
          <a:xfrm>
            <a:off x="8655325" y="6071925"/>
            <a:ext cx="2214900" cy="88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능력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57" name="Google Shape;157;g2b254b1e11e_1_5"/>
          <p:cNvSpPr/>
          <p:nvPr/>
        </p:nvSpPr>
        <p:spPr>
          <a:xfrm>
            <a:off x="2367100" y="3344188"/>
            <a:ext cx="56325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세종한국어1B 11과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모임과 선물</a:t>
            </a:r>
            <a:endParaRPr b="1" sz="4000">
              <a:solidFill>
                <a:schemeClr val="dk1"/>
              </a:solidFill>
            </a:endParaRPr>
          </a:p>
        </p:txBody>
      </p:sp>
      <p:pic>
        <p:nvPicPr>
          <p:cNvPr id="158" name="Google Shape;158;g2b254b1e11e_1_5"/>
          <p:cNvPicPr preferRelativeResize="0"/>
          <p:nvPr/>
        </p:nvPicPr>
        <p:blipFill rotWithShape="1">
          <a:blip r:embed="rId4">
            <a:alphaModFix/>
          </a:blip>
          <a:srcRect b="0" l="0" r="-1337" t="57931"/>
          <a:stretch/>
        </p:blipFill>
        <p:spPr>
          <a:xfrm>
            <a:off x="1552625" y="4956200"/>
            <a:ext cx="7102700" cy="40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b254b1e11e_1_5"/>
          <p:cNvSpPr/>
          <p:nvPr/>
        </p:nvSpPr>
        <p:spPr>
          <a:xfrm>
            <a:off x="11417950" y="6299225"/>
            <a:ext cx="573300" cy="41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b254b1e11e_1_5"/>
          <p:cNvSpPr/>
          <p:nvPr/>
        </p:nvSpPr>
        <p:spPr>
          <a:xfrm>
            <a:off x="12693925" y="6071925"/>
            <a:ext cx="3813600" cy="88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역할 분배하기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61" name="Google Shape;161;g2b254b1e11e_1_5"/>
          <p:cNvSpPr/>
          <p:nvPr/>
        </p:nvSpPr>
        <p:spPr>
          <a:xfrm>
            <a:off x="12693925" y="7062525"/>
            <a:ext cx="3813600" cy="885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제안 수락</a:t>
            </a:r>
            <a:r>
              <a:rPr b="1" lang="ko-KR" sz="4000">
                <a:solidFill>
                  <a:schemeClr val="lt1"/>
                </a:solidFill>
              </a:rPr>
              <a:t>하기</a:t>
            </a:r>
            <a:endParaRPr b="1" sz="4100">
              <a:solidFill>
                <a:schemeClr val="lt1"/>
              </a:solidFill>
            </a:endParaRPr>
          </a:p>
        </p:txBody>
      </p:sp>
      <p:sp>
        <p:nvSpPr>
          <p:cNvPr id="162" name="Google Shape;162;g2b254b1e11e_1_5"/>
          <p:cNvSpPr/>
          <p:nvPr/>
        </p:nvSpPr>
        <p:spPr>
          <a:xfrm>
            <a:off x="8655325" y="5005125"/>
            <a:ext cx="2214900" cy="88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의미</a:t>
            </a:r>
            <a:endParaRPr b="1" sz="4100">
              <a:solidFill>
                <a:schemeClr val="dk1"/>
              </a:solidFill>
            </a:endParaRPr>
          </a:p>
        </p:txBody>
      </p:sp>
      <p:sp>
        <p:nvSpPr>
          <p:cNvPr id="163" name="Google Shape;163;g2b254b1e11e_1_5"/>
          <p:cNvSpPr/>
          <p:nvPr/>
        </p:nvSpPr>
        <p:spPr>
          <a:xfrm>
            <a:off x="12770125" y="5005125"/>
            <a:ext cx="3737400" cy="88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의사소통 기능</a:t>
            </a:r>
            <a:endParaRPr b="1" sz="4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69" name="Google Shape;169;g2b241e4cfeb_0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" y="236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b241e4cfeb_0_173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2)  의사소통 수단으로서의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실제 상황에서 활용될 수 있는 표현과 담화를 제시해야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71" name="Google Shape;171;g2b241e4cfeb_0_17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2b241e4cfeb_0_17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b241e4cfeb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550" y="3238450"/>
            <a:ext cx="10017701" cy="490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b241e4cfeb_0_173"/>
          <p:cNvSpPr/>
          <p:nvPr/>
        </p:nvSpPr>
        <p:spPr>
          <a:xfrm>
            <a:off x="8865475" y="5995725"/>
            <a:ext cx="3238200" cy="2047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-(으)ㄹ까요?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-(으)ㅂ시다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75" name="Google Shape;175;g2b241e4cfeb_0_173"/>
          <p:cNvSpPr/>
          <p:nvPr/>
        </p:nvSpPr>
        <p:spPr>
          <a:xfrm>
            <a:off x="12378850" y="6810975"/>
            <a:ext cx="573300" cy="41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b241e4cfeb_0_173"/>
          <p:cNvSpPr/>
          <p:nvPr/>
        </p:nvSpPr>
        <p:spPr>
          <a:xfrm>
            <a:off x="8941675" y="4928925"/>
            <a:ext cx="3162000" cy="88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비실제적</a:t>
            </a:r>
            <a:endParaRPr b="1" sz="4100">
              <a:solidFill>
                <a:schemeClr val="dk1"/>
              </a:solidFill>
            </a:endParaRPr>
          </a:p>
        </p:txBody>
      </p:sp>
      <p:sp>
        <p:nvSpPr>
          <p:cNvPr id="177" name="Google Shape;177;g2b241e4cfeb_0_173"/>
          <p:cNvSpPr/>
          <p:nvPr/>
        </p:nvSpPr>
        <p:spPr>
          <a:xfrm>
            <a:off x="13208875" y="5995725"/>
            <a:ext cx="3238200" cy="2047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-(으)ㄹ까요?</a:t>
            </a:r>
            <a:endParaRPr b="1" sz="4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lt1"/>
                </a:solidFill>
              </a:rPr>
              <a:t>-어/아요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78" name="Google Shape;178;g2b241e4cfeb_0_173"/>
          <p:cNvSpPr/>
          <p:nvPr/>
        </p:nvSpPr>
        <p:spPr>
          <a:xfrm>
            <a:off x="13285075" y="4928925"/>
            <a:ext cx="3162000" cy="88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실제적</a:t>
            </a:r>
            <a:endParaRPr b="1" sz="4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184" name="Google Shape;1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185" name="Google Shape;18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186" name="Google Shape;18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7"/>
          <p:cNvSpPr txBox="1"/>
          <p:nvPr/>
        </p:nvSpPr>
        <p:spPr>
          <a:xfrm>
            <a:off x="3411398" y="3690480"/>
            <a:ext cx="11240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3. 문법</a:t>
            </a:r>
            <a:r>
              <a:rPr b="1" lang="ko-KR" sz="9600">
                <a:solidFill>
                  <a:srgbClr val="262626"/>
                </a:solidFill>
              </a:rPr>
              <a:t> 교육의 내용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193" name="Google Shape;193;g2b254b1e11e_1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b254b1e11e_1_34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문법의 형태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음운적 규칙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받침 유/무 등 음운적 조건에 따라 형태가 달라지는 것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형태적 규칙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동사/형용사/명사에 따라, 시제에 따라 형태가 달라지는 것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통사적 규칙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- 주어 제약이나 서법 제약 같은 문장 구조와 관련된 제약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95" name="Google Shape;195;g2b254b1e11e_1_3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3</a:t>
            </a:r>
            <a:r>
              <a:rPr b="1" lang="ko-KR" sz="3200">
                <a:solidFill>
                  <a:schemeClr val="dk1"/>
                </a:solidFill>
              </a:rPr>
              <a:t>. 문법 교육의 내용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b254b1e11e_1_3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2b254b1e11e_1_34"/>
          <p:cNvSpPr/>
          <p:nvPr/>
        </p:nvSpPr>
        <p:spPr>
          <a:xfrm>
            <a:off x="10818125" y="3023200"/>
            <a:ext cx="5346300" cy="68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이/가, 와/과, -(으)면서 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198" name="Google Shape;198;g2b254b1e11e_1_34"/>
          <p:cNvSpPr/>
          <p:nvPr/>
        </p:nvSpPr>
        <p:spPr>
          <a:xfrm>
            <a:off x="11580125" y="5233000"/>
            <a:ext cx="5346300" cy="68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-(으)ㄴ데/는데, -(ㄴ/는)다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199" name="Google Shape;199;g2b254b1e11e_1_34"/>
          <p:cNvSpPr/>
          <p:nvPr/>
        </p:nvSpPr>
        <p:spPr>
          <a:xfrm>
            <a:off x="10894325" y="7442800"/>
            <a:ext cx="5346300" cy="68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-(으)니까, -어/아서</a:t>
            </a:r>
            <a:endParaRPr b="1" sz="3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05" name="Google Shape;205;g2b254b1e11e_1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b254b1e11e_1_45"/>
          <p:cNvSpPr/>
          <p:nvPr/>
        </p:nvSpPr>
        <p:spPr>
          <a:xfrm>
            <a:off x="555450" y="1642950"/>
            <a:ext cx="15504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2)  </a:t>
            </a:r>
            <a:r>
              <a:rPr b="1" lang="ko-KR" sz="3200">
                <a:solidFill>
                  <a:schemeClr val="dk1"/>
                </a:solidFill>
              </a:rPr>
              <a:t>문법의 의미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문법적 의미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격조사, 시제, 문장의 종류 등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실질적 의미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 보조사, 연결어미, 종결어미, 복합 표현 등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양태적 의미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- 화자가 말하는 내용에 대해 가지는 감정이나 태도를 전달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07" name="Google Shape;207;g2b254b1e11e_1_45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3. 문법 교육의 내용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2b254b1e11e_1_45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2b254b1e11e_1_45"/>
          <p:cNvSpPr/>
          <p:nvPr/>
        </p:nvSpPr>
        <p:spPr>
          <a:xfrm>
            <a:off x="6733350" y="3049250"/>
            <a:ext cx="6570900" cy="91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이/가, -았/었-, -(으)ㅂ니다/습니다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210" name="Google Shape;210;g2b254b1e11e_1_45"/>
          <p:cNvSpPr/>
          <p:nvPr/>
        </p:nvSpPr>
        <p:spPr>
          <a:xfrm>
            <a:off x="8891825" y="5206500"/>
            <a:ext cx="6729300" cy="91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만, -(으)려고, -지만, -(으)ㄹ 거다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211" name="Google Shape;211;g2b254b1e11e_1_45"/>
          <p:cNvSpPr/>
          <p:nvPr/>
        </p:nvSpPr>
        <p:spPr>
          <a:xfrm>
            <a:off x="9148475" y="8172400"/>
            <a:ext cx="6729300" cy="91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-아/어 버리다, -고 말다</a:t>
            </a:r>
            <a:endParaRPr b="1" sz="3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17" name="Google Shape;217;g2b254b1e11e_1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b254b1e11e_1_56"/>
          <p:cNvSpPr/>
          <p:nvPr/>
        </p:nvSpPr>
        <p:spPr>
          <a:xfrm>
            <a:off x="555450" y="1642950"/>
            <a:ext cx="15504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3)  </a:t>
            </a:r>
            <a:r>
              <a:rPr b="1" lang="ko-KR" sz="3200">
                <a:solidFill>
                  <a:schemeClr val="dk1"/>
                </a:solidFill>
              </a:rPr>
              <a:t>문법의 화용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사용의 맥락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문법이 사용되는 실제적 상황 정보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문법의 의사소통 기능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- 의사소통 상황에서 그 문법을 포함한 발화가 수행하는 기능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19" name="Google Shape;219;g2b254b1e11e_1_56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3. 문법 교육의 내용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b254b1e11e_1_56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2b254b1e11e_1_56"/>
          <p:cNvSpPr/>
          <p:nvPr/>
        </p:nvSpPr>
        <p:spPr>
          <a:xfrm>
            <a:off x="1643900" y="3872900"/>
            <a:ext cx="9230700" cy="912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은/는, -(으)ㄹ 테니까, -느라고…</a:t>
            </a:r>
            <a:endParaRPr b="1" sz="3100">
              <a:solidFill>
                <a:schemeClr val="lt1"/>
              </a:solidFill>
            </a:endParaRPr>
          </a:p>
        </p:txBody>
      </p:sp>
      <p:sp>
        <p:nvSpPr>
          <p:cNvPr id="222" name="Google Shape;222;g2b254b1e11e_1_56"/>
          <p:cNvSpPr/>
          <p:nvPr/>
        </p:nvSpPr>
        <p:spPr>
          <a:xfrm>
            <a:off x="1643900" y="6733325"/>
            <a:ext cx="10664100" cy="1726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예&gt;  약속하기&gt; 내일은 시험 공부를 </a:t>
            </a:r>
            <a:r>
              <a:rPr b="1" lang="ko-KR" sz="3000" u="sng">
                <a:solidFill>
                  <a:srgbClr val="FFFF00"/>
                </a:solidFill>
              </a:rPr>
              <a:t>해야 돼요</a:t>
            </a:r>
            <a:r>
              <a:rPr b="1" lang="ko-KR" sz="3000">
                <a:solidFill>
                  <a:schemeClr val="lt1"/>
                </a:solidFill>
              </a:rPr>
              <a:t>.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        주문하기&gt; 마늘 </a:t>
            </a:r>
            <a:r>
              <a:rPr b="1" lang="ko-KR" sz="3000" u="sng">
                <a:solidFill>
                  <a:srgbClr val="FFFF00"/>
                </a:solidFill>
              </a:rPr>
              <a:t>빼 주실 수 있어요</a:t>
            </a:r>
            <a:r>
              <a:rPr b="1" lang="ko-KR" sz="3000">
                <a:solidFill>
                  <a:schemeClr val="lt1"/>
                </a:solidFill>
              </a:rPr>
              <a:t>?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lt1"/>
                </a:solidFill>
              </a:rPr>
              <a:t>        의견 말하기&gt; 학생식당 음식 가격이 좀 비</a:t>
            </a:r>
            <a:r>
              <a:rPr b="1" lang="ko-KR" sz="3000" u="sng">
                <a:solidFill>
                  <a:srgbClr val="FFFF00"/>
                </a:solidFill>
              </a:rPr>
              <a:t>싼 것 같아요</a:t>
            </a:r>
            <a:r>
              <a:rPr b="1" lang="ko-KR" sz="3000">
                <a:solidFill>
                  <a:schemeClr val="lt1"/>
                </a:solidFill>
              </a:rPr>
              <a:t>.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172" y="8594993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3" name="Google Shape;2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82040" y="8866609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72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강의 목차</a:t>
            </a:r>
            <a:endParaRPr b="1" sz="72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 rot="5400000">
            <a:off x="6805081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10010818" y="2065379"/>
            <a:ext cx="12561300" cy="6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문법 교육의 필요성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문법 교육의 원</a:t>
            </a:r>
            <a:r>
              <a:rPr b="1" lang="ko-KR" sz="4000">
                <a:solidFill>
                  <a:schemeClr val="dk1"/>
                </a:solidFill>
              </a:rPr>
              <a:t>리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문법 교육</a:t>
            </a:r>
            <a:r>
              <a:rPr b="1" lang="ko-KR" sz="4000">
                <a:solidFill>
                  <a:schemeClr val="dk1"/>
                </a:solidFill>
              </a:rPr>
              <a:t>의 내용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문법 교육 설계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AutoNum type="arabicPeriod"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문법 </a:t>
            </a:r>
            <a:r>
              <a:rPr b="1" lang="ko-KR" sz="4000">
                <a:solidFill>
                  <a:schemeClr val="dk1"/>
                </a:solidFill>
              </a:rPr>
              <a:t>수업</a:t>
            </a: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의 실제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229" name="Google Shape;2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30" name="Google Shape;23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 txBox="1"/>
          <p:nvPr/>
        </p:nvSpPr>
        <p:spPr>
          <a:xfrm>
            <a:off x="3494350" y="3944075"/>
            <a:ext cx="1120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4. 문법 교육 설계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237" name="Google Shape;2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238" name="Google Shape;2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239" name="Google Shape;23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0"/>
          <p:cNvSpPr txBox="1"/>
          <p:nvPr/>
        </p:nvSpPr>
        <p:spPr>
          <a:xfrm>
            <a:off x="1325567" y="4152930"/>
            <a:ext cx="14904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4-1. 설계 </a:t>
            </a:r>
            <a:r>
              <a:rPr b="1" lang="ko-KR" sz="9600">
                <a:solidFill>
                  <a:srgbClr val="262626"/>
                </a:solidFill>
              </a:rPr>
              <a:t>전 준비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46" name="Google Shape;246;g2b254b1e11e_1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b254b1e11e_1_69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문법 분석하기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문법의 형태, 의미, 화용 등에 대해 분석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 자료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- 표준국어대사전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- 한국어 문법 사전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- 국립국어원 한국어교수학습샘터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r>
              <a:rPr b="1" lang="ko-KR" sz="3000" u="sng">
                <a:solidFill>
                  <a:schemeClr val="hlink"/>
                </a:solidFill>
                <a:hlinkClick r:id="rId4"/>
              </a:rPr>
              <a:t>https://kcenter.korean.go.kr/kcenter/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48" name="Google Shape;248;g2b254b1e11e_1_69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4-1</a:t>
            </a:r>
            <a:r>
              <a:rPr b="1" lang="ko-KR" sz="3200">
                <a:solidFill>
                  <a:schemeClr val="dk1"/>
                </a:solidFill>
              </a:rPr>
              <a:t>. 설계 전 준비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2b254b1e11e_1_69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55" name="Google Shape;255;g2b254b1e11e_1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b254b1e11e_1_81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- 국립국어원 한국어교수학습샘터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r>
              <a:rPr b="1" lang="ko-KR" sz="3000" u="sng">
                <a:solidFill>
                  <a:schemeClr val="hlink"/>
                </a:solidFill>
                <a:hlinkClick r:id="rId4"/>
              </a:rPr>
              <a:t>https://kcenter.korean.go.kr/kcenter/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57" name="Google Shape;257;g2b254b1e11e_1_81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4-1. 설계 전 준비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b254b1e11e_1_81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g2b254b1e11e_1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550" y="3039750"/>
            <a:ext cx="12455526" cy="6429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b254b1e11e_1_81"/>
          <p:cNvSpPr/>
          <p:nvPr/>
        </p:nvSpPr>
        <p:spPr>
          <a:xfrm>
            <a:off x="3370125" y="6844450"/>
            <a:ext cx="1224600" cy="3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b254b1e11e_1_81"/>
          <p:cNvSpPr/>
          <p:nvPr/>
        </p:nvSpPr>
        <p:spPr>
          <a:xfrm>
            <a:off x="1693725" y="5625250"/>
            <a:ext cx="1224600" cy="3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67" name="Google Shape;267;g2b254b1e11e_1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b254b1e11e_1_92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- 국립국어원 한국어교수학습샘터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r>
              <a:rPr b="1" lang="ko-KR" sz="3000" u="sng">
                <a:solidFill>
                  <a:schemeClr val="hlink"/>
                </a:solidFill>
                <a:hlinkClick r:id="rId4"/>
              </a:rPr>
              <a:t>https://kcenter.korean.go.kr/kcenter/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69" name="Google Shape;269;g2b254b1e11e_1_92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4-1. 설계 전 준비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b254b1e11e_1_92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2b254b1e11e_1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4525" y="2929950"/>
            <a:ext cx="10396974" cy="65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b254b1e11e_1_92"/>
          <p:cNvSpPr/>
          <p:nvPr/>
        </p:nvSpPr>
        <p:spPr>
          <a:xfrm>
            <a:off x="8295000" y="3691500"/>
            <a:ext cx="1224600" cy="36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78" name="Google Shape;278;g2b254b1e11e_1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b254b1e11e_1_104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- 국립국어원 한국어교수학습샘터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r>
              <a:rPr b="1" lang="ko-KR" sz="3000" u="sng">
                <a:solidFill>
                  <a:schemeClr val="hlink"/>
                </a:solidFill>
                <a:hlinkClick r:id="rId4"/>
              </a:rPr>
              <a:t>https://kcenter.korean.go.kr/kcenter/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80" name="Google Shape;280;g2b254b1e11e_1_10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4-1. 설계 전 준비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b254b1e11e_1_10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2b254b1e11e_1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450" y="2911100"/>
            <a:ext cx="11370900" cy="65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288" name="Google Shape;288;g2b254b1e11e_1_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b254b1e11e_1_115"/>
          <p:cNvSpPr/>
          <p:nvPr/>
        </p:nvSpPr>
        <p:spPr>
          <a:xfrm>
            <a:off x="555450" y="1642950"/>
            <a:ext cx="8521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2)  교재</a:t>
            </a:r>
            <a:r>
              <a:rPr b="1" lang="ko-KR" sz="3200">
                <a:solidFill>
                  <a:schemeClr val="dk1"/>
                </a:solidFill>
              </a:rPr>
              <a:t> 분석하기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교재의 주제 상황, 학습 목표(=의사소통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기능) 등에 대해 분석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교재의 예문과 문법 연습을 통해 문법 제시의 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순서 및 범위 확인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    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290" name="Google Shape;290;g2b254b1e11e_1_115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4-1. 설계 전 준비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b254b1e11e_1_115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2b254b1e11e_1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4850" y="206575"/>
            <a:ext cx="6945901" cy="94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b254b1e11e_1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5725" y="206575"/>
            <a:ext cx="6945901" cy="953490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b254b1e11e_1_115"/>
          <p:cNvSpPr/>
          <p:nvPr/>
        </p:nvSpPr>
        <p:spPr>
          <a:xfrm>
            <a:off x="4308175" y="312200"/>
            <a:ext cx="62550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세종한국어2A 9과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</a:rPr>
              <a:t>그럼 칼국수를 먹는 게 어때?</a:t>
            </a:r>
            <a:endParaRPr b="1" sz="3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300" name="Google Shape;30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301" name="Google Shape;30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302" name="Google Shape;30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 txBox="1"/>
          <p:nvPr/>
        </p:nvSpPr>
        <p:spPr>
          <a:xfrm>
            <a:off x="2700944" y="4152930"/>
            <a:ext cx="121542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4-2. 문법 교육의 단계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09" name="Google Shape;309;g2668e50b363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668e50b363_0_0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교육의 5단계</a:t>
            </a:r>
            <a:r>
              <a:rPr b="1" lang="ko-KR" sz="3200">
                <a:solidFill>
                  <a:schemeClr val="dk1"/>
                </a:solidFill>
              </a:rPr>
              <a:t> 모형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11" name="Google Shape;311;g2668e50b363_0_0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4-</a:t>
            </a:r>
            <a:r>
              <a:rPr b="1" lang="ko-KR" sz="3200">
                <a:solidFill>
                  <a:schemeClr val="dk1"/>
                </a:solidFill>
              </a:rPr>
              <a:t>2. 문법 교육의 단계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2668e50b363_0_0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668e50b363_0_0"/>
          <p:cNvSpPr/>
          <p:nvPr/>
        </p:nvSpPr>
        <p:spPr>
          <a:xfrm>
            <a:off x="692850" y="2830375"/>
            <a:ext cx="2214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도입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14" name="Google Shape;314;g2668e50b363_0_0"/>
          <p:cNvSpPr/>
          <p:nvPr/>
        </p:nvSpPr>
        <p:spPr>
          <a:xfrm>
            <a:off x="33239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668e50b363_0_0"/>
          <p:cNvSpPr/>
          <p:nvPr/>
        </p:nvSpPr>
        <p:spPr>
          <a:xfrm>
            <a:off x="4198050" y="2830375"/>
            <a:ext cx="2214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16" name="Google Shape;316;g2668e50b363_0_0"/>
          <p:cNvSpPr/>
          <p:nvPr/>
        </p:nvSpPr>
        <p:spPr>
          <a:xfrm>
            <a:off x="68291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668e50b363_0_0"/>
          <p:cNvSpPr/>
          <p:nvPr/>
        </p:nvSpPr>
        <p:spPr>
          <a:xfrm>
            <a:off x="7779450" y="2830375"/>
            <a:ext cx="2214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연습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18" name="Google Shape;318;g2668e50b363_0_0"/>
          <p:cNvSpPr/>
          <p:nvPr/>
        </p:nvSpPr>
        <p:spPr>
          <a:xfrm>
            <a:off x="102581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668e50b363_0_0"/>
          <p:cNvSpPr/>
          <p:nvPr/>
        </p:nvSpPr>
        <p:spPr>
          <a:xfrm>
            <a:off x="11284650" y="2830375"/>
            <a:ext cx="2214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사용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20" name="Google Shape;320;g2668e50b363_0_0"/>
          <p:cNvSpPr/>
          <p:nvPr/>
        </p:nvSpPr>
        <p:spPr>
          <a:xfrm>
            <a:off x="136871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668e50b363_0_0"/>
          <p:cNvSpPr/>
          <p:nvPr/>
        </p:nvSpPr>
        <p:spPr>
          <a:xfrm>
            <a:off x="14713650" y="2830375"/>
            <a:ext cx="2214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마무리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322" name="Google Shape;322;g2668e50b363_0_0"/>
          <p:cNvSpPr/>
          <p:nvPr/>
        </p:nvSpPr>
        <p:spPr>
          <a:xfrm>
            <a:off x="3969450" y="2362550"/>
            <a:ext cx="9717600" cy="224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668e50b363_0_0"/>
          <p:cNvSpPr/>
          <p:nvPr/>
        </p:nvSpPr>
        <p:spPr>
          <a:xfrm rot="5400000">
            <a:off x="8060475" y="4765775"/>
            <a:ext cx="990300" cy="833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668e50b363_0_0"/>
          <p:cNvSpPr/>
          <p:nvPr/>
        </p:nvSpPr>
        <p:spPr>
          <a:xfrm>
            <a:off x="3975225" y="5697925"/>
            <a:ext cx="9717600" cy="1375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500"/>
              <a:t>PPP 모형</a:t>
            </a:r>
            <a:endParaRPr b="1"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/>
              <a:t>Presentation(제시)-Practice(연습)-Production(생산)</a:t>
            </a:r>
            <a:endParaRPr b="1"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330" name="Google Shape;33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331" name="Google Shape;33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332" name="Google Shape;33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4"/>
          <p:cNvSpPr txBox="1"/>
          <p:nvPr/>
        </p:nvSpPr>
        <p:spPr>
          <a:xfrm>
            <a:off x="2115033" y="3362280"/>
            <a:ext cx="13326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5. 문법 </a:t>
            </a:r>
            <a:r>
              <a:rPr b="1" lang="ko-KR" sz="9600">
                <a:solidFill>
                  <a:srgbClr val="262626"/>
                </a:solidFill>
              </a:rPr>
              <a:t>수업</a:t>
            </a: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의 실제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32" name="Google Shape;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33" name="Google Shape;3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34" name="Google Shape;3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/>
        </p:nvSpPr>
        <p:spPr>
          <a:xfrm>
            <a:off x="2964367" y="3228005"/>
            <a:ext cx="11806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1. 문법 교육의 필요성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339" name="Google Shape;33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340" name="Google Shape;34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341" name="Google Shape;34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5"/>
          <p:cNvSpPr txBox="1"/>
          <p:nvPr/>
        </p:nvSpPr>
        <p:spPr>
          <a:xfrm>
            <a:off x="3899479" y="40932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5-1. 문법 도입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48" name="Google Shape;348;g2668e50b363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668e50b363_0_43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기능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항목 노출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문법의 의미와 기능의 예측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흥미 유발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50" name="Google Shape;350;g2668e50b363_0_4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668e50b363_0_4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57" name="Google Shape;357;g2668e50b363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2668e50b363_0_63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 시 유의점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전체 수업의 도입이 아닌 ‘문법 학습을 위한 도입’임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학습할 목표 문법의 의미와 기능을 유추해 볼 수 있는 단서 제공이 주요 기능임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 수준을 고려하여야 함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지나친 고맥락의 상황을 설정하지 않도록 유의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사용 상황을 시각 자료와 함께 제공하는 것이 효과적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59" name="Google Shape;359;g2668e50b363_0_6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668e50b363_0_6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66" name="Google Shape;366;g2668e50b363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2668e50b363_0_71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대화를 통한 도입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68" name="Google Shape;368;g2668e50b363_0_71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2668e50b363_0_71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2668e50b363_0_71"/>
          <p:cNvSpPr/>
          <p:nvPr/>
        </p:nvSpPr>
        <p:spPr>
          <a:xfrm>
            <a:off x="1285500" y="3352750"/>
            <a:ext cx="13497900" cy="3387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D8C4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highlight>
                  <a:srgbClr val="000000"/>
                </a:highlight>
              </a:rPr>
              <a:t>예</a:t>
            </a:r>
            <a:endParaRPr sz="35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</a:rPr>
              <a:t>T: OO 씨, 어제 왜 학교에 안 왔어요?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</a:rPr>
              <a:t>S: 아팠어요.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</a:rPr>
              <a:t>T: 아, 아파서 안 왔어요.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dk1"/>
                </a:solidFill>
              </a:rPr>
              <a:t>    ‘OO 씨는 아파서 학교에 안 왔어요.’(판서)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>
                <a:solidFill>
                  <a:schemeClr val="lt1"/>
                </a:solidFill>
                <a:highlight>
                  <a:srgbClr val="000000"/>
                </a:highlight>
              </a:rPr>
              <a:t>    </a:t>
            </a:r>
            <a:endParaRPr sz="3500">
              <a:solidFill>
                <a:schemeClr val="lt1"/>
              </a:solidFill>
              <a:highlight>
                <a:srgbClr val="000000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76" name="Google Shape;376;g2668e50b363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668e50b363_0_80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시각 자료를 통한 도입①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78" name="Google Shape;378;g2668e50b363_0_80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2668e50b363_0_80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g2668e50b363_0_80"/>
          <p:cNvPicPr preferRelativeResize="0"/>
          <p:nvPr/>
        </p:nvPicPr>
        <p:blipFill rotWithShape="1">
          <a:blip r:embed="rId4">
            <a:alphaModFix/>
          </a:blip>
          <a:srcRect b="28583" l="0" r="0" t="4926"/>
          <a:stretch/>
        </p:blipFill>
        <p:spPr>
          <a:xfrm>
            <a:off x="1086525" y="2961875"/>
            <a:ext cx="13167749" cy="65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86" name="Google Shape;386;g2668e50b363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668e50b363_0_141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시각 자료를 통한 도입②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88" name="Google Shape;388;g2668e50b363_0_141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668e50b363_0_141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2668e50b363_0_141"/>
          <p:cNvPicPr preferRelativeResize="0"/>
          <p:nvPr/>
        </p:nvPicPr>
        <p:blipFill rotWithShape="1">
          <a:blip r:embed="rId4">
            <a:alphaModFix/>
          </a:blip>
          <a:srcRect b="27531" l="2190" r="0" t="13082"/>
          <a:stretch/>
        </p:blipFill>
        <p:spPr>
          <a:xfrm>
            <a:off x="1024925" y="3168750"/>
            <a:ext cx="12877751" cy="586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396" name="Google Shape;396;g2668e50b363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668e50b363_0_150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시각 자료를 통한 도입③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98" name="Google Shape;398;g2668e50b363_0_150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668e50b363_0_150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2668e50b363_0_150"/>
          <p:cNvPicPr preferRelativeResize="0"/>
          <p:nvPr/>
        </p:nvPicPr>
        <p:blipFill rotWithShape="1">
          <a:blip r:embed="rId4">
            <a:alphaModFix/>
          </a:blip>
          <a:srcRect b="0" l="1644" r="8492" t="18804"/>
          <a:stretch/>
        </p:blipFill>
        <p:spPr>
          <a:xfrm>
            <a:off x="1052975" y="3041500"/>
            <a:ext cx="13039049" cy="62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06" name="Google Shape;406;g2668e50b363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668e50b363_0_101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시각 자료를 통한 도입④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08" name="Google Shape;408;g2668e50b363_0_101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668e50b363_0_101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g2668e50b363_0_101"/>
          <p:cNvPicPr preferRelativeResize="0"/>
          <p:nvPr/>
        </p:nvPicPr>
        <p:blipFill rotWithShape="1">
          <a:blip r:embed="rId4">
            <a:alphaModFix/>
          </a:blip>
          <a:srcRect b="46004" l="20403" r="1629" t="5798"/>
          <a:stretch/>
        </p:blipFill>
        <p:spPr>
          <a:xfrm>
            <a:off x="1129150" y="3074800"/>
            <a:ext cx="11986801" cy="55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16" name="Google Shape;416;g2668e50b363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668e50b363_0_131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시각 자료를 통한 도입⑤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18" name="Google Shape;418;g2668e50b363_0_131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668e50b363_0_131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2668e50b363_0_131"/>
          <p:cNvPicPr preferRelativeResize="0"/>
          <p:nvPr/>
        </p:nvPicPr>
        <p:blipFill rotWithShape="1">
          <a:blip r:embed="rId4">
            <a:alphaModFix/>
          </a:blip>
          <a:srcRect b="0" l="14751" r="4505" t="9132"/>
          <a:stretch/>
        </p:blipFill>
        <p:spPr>
          <a:xfrm>
            <a:off x="1146476" y="2987950"/>
            <a:ext cx="11686500" cy="634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26" name="Google Shape;426;g2668e50b363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668e50b363_0_198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예문을 통한 도입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28" name="Google Shape;428;g2668e50b363_0_198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668e50b363_0_198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g2668e50b363_0_198"/>
          <p:cNvPicPr preferRelativeResize="0"/>
          <p:nvPr/>
        </p:nvPicPr>
        <p:blipFill rotWithShape="1">
          <a:blip r:embed="rId4">
            <a:alphaModFix/>
          </a:blip>
          <a:srcRect b="29110" l="3987" r="2414" t="9149"/>
          <a:stretch/>
        </p:blipFill>
        <p:spPr>
          <a:xfrm>
            <a:off x="1181275" y="3066100"/>
            <a:ext cx="12325226" cy="6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555441" y="1642955"/>
            <a:ext cx="789057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□ </a:t>
            </a:r>
            <a:r>
              <a:rPr b="1" lang="ko-KR" sz="3200">
                <a:solidFill>
                  <a:schemeClr val="dk1"/>
                </a:solidFill>
              </a:rPr>
              <a:t>문법 교육은 왜 필요할까?</a:t>
            </a:r>
            <a:endParaRPr b="1" sz="32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문장 생성 가능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정확한 의도 전달 가능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지속적인 언어 습득 도모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오류의 화석화를 방지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체계적인 언어 학습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성인 학습자에게 적합 </a:t>
            </a: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3" name="Google Shape;43;p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lang="ko-KR" sz="3200">
                <a:solidFill>
                  <a:schemeClr val="dk1"/>
                </a:solidFill>
              </a:rPr>
              <a:t>문법 교육의 필요성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36" name="Google Shape;436;g2668e50b363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668e50b363_0_169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도입의 방법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배운 문법을 활용한 도입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38" name="Google Shape;438;g2668e50b363_0_169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5-1. 문법 도입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668e50b363_0_169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2668e50b363_0_169"/>
          <p:cNvPicPr preferRelativeResize="0"/>
          <p:nvPr/>
        </p:nvPicPr>
        <p:blipFill rotWithShape="1">
          <a:blip r:embed="rId4">
            <a:alphaModFix/>
          </a:blip>
          <a:srcRect b="0" l="7336" r="2418" t="22051"/>
          <a:stretch/>
        </p:blipFill>
        <p:spPr>
          <a:xfrm>
            <a:off x="1103075" y="3014000"/>
            <a:ext cx="13805525" cy="62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446" name="Google Shape;446;g2b241e4cfe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447" name="Google Shape;447;g2b241e4cfeb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2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448" name="Google Shape;448;g2b241e4cfeb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1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b241e4cfeb_0_0"/>
          <p:cNvSpPr txBox="1"/>
          <p:nvPr/>
        </p:nvSpPr>
        <p:spPr>
          <a:xfrm>
            <a:off x="3899479" y="40932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b="1" lang="ko-KR" sz="9600">
                <a:solidFill>
                  <a:srgbClr val="262626"/>
                </a:solidFill>
              </a:rPr>
              <a:t>2</a:t>
            </a: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문법 </a:t>
            </a:r>
            <a:r>
              <a:rPr b="1" lang="ko-KR" sz="9600">
                <a:solidFill>
                  <a:srgbClr val="262626"/>
                </a:solidFill>
              </a:rPr>
              <a:t>제시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55" name="Google Shape;455;g2668e50b363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668e50b363_0_216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제시의 기능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문법의 형태를 명시적으로 제시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문법의 의미와 용법 설명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문법의 형태 정보 제시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57" name="Google Shape;457;g2668e50b363_0_216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5-2. 문법 제시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668e50b363_0_216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64" name="Google Shape;464;g2668e50b363_0_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668e50b363_0_224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제시의 단계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66" name="Google Shape;466;g2668e50b363_0_22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5-2. 문법 제시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668e50b363_0_22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2668e50b363_0_224"/>
          <p:cNvSpPr/>
          <p:nvPr/>
        </p:nvSpPr>
        <p:spPr>
          <a:xfrm>
            <a:off x="692850" y="2830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목표 문법의 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원 형태 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69" name="Google Shape;469;g2668e50b363_0_224"/>
          <p:cNvSpPr/>
          <p:nvPr/>
        </p:nvSpPr>
        <p:spPr>
          <a:xfrm>
            <a:off x="50003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668e50b363_0_224"/>
          <p:cNvSpPr/>
          <p:nvPr/>
        </p:nvSpPr>
        <p:spPr>
          <a:xfrm>
            <a:off x="6026850" y="2830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의미와 기능 설명 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71" name="Google Shape;471;g2668e50b363_0_224"/>
          <p:cNvSpPr/>
          <p:nvPr/>
        </p:nvSpPr>
        <p:spPr>
          <a:xfrm>
            <a:off x="10334325" y="3274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668e50b363_0_224"/>
          <p:cNvSpPr/>
          <p:nvPr/>
        </p:nvSpPr>
        <p:spPr>
          <a:xfrm>
            <a:off x="11360850" y="2830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대표 예문</a:t>
            </a:r>
            <a:r>
              <a:rPr b="1" lang="ko-KR" sz="4000">
                <a:solidFill>
                  <a:schemeClr val="dk1"/>
                </a:solidFill>
              </a:rPr>
              <a:t> 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73" name="Google Shape;473;g2668e50b363_0_224"/>
          <p:cNvSpPr/>
          <p:nvPr/>
        </p:nvSpPr>
        <p:spPr>
          <a:xfrm>
            <a:off x="733125" y="5179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668e50b363_0_224"/>
          <p:cNvSpPr/>
          <p:nvPr/>
        </p:nvSpPr>
        <p:spPr>
          <a:xfrm>
            <a:off x="1759650" y="4735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형태 정보</a:t>
            </a:r>
            <a:r>
              <a:rPr b="1" lang="ko-KR" sz="4000">
                <a:solidFill>
                  <a:schemeClr val="dk1"/>
                </a:solidFill>
              </a:rPr>
              <a:t> 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75" name="Google Shape;475;g2668e50b363_0_224"/>
          <p:cNvSpPr/>
          <p:nvPr/>
        </p:nvSpPr>
        <p:spPr>
          <a:xfrm>
            <a:off x="6067125" y="5179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668e50b363_0_224"/>
          <p:cNvSpPr/>
          <p:nvPr/>
        </p:nvSpPr>
        <p:spPr>
          <a:xfrm>
            <a:off x="7093650" y="4735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하위 문형 제시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477" name="Google Shape;477;g2668e50b363_0_224"/>
          <p:cNvSpPr/>
          <p:nvPr/>
        </p:nvSpPr>
        <p:spPr>
          <a:xfrm>
            <a:off x="11401125" y="5179575"/>
            <a:ext cx="651300" cy="585000"/>
          </a:xfrm>
          <a:prstGeom prst="chevron">
            <a:avLst>
              <a:gd fmla="val 50000" name="adj"/>
            </a:avLst>
          </a:prstGeom>
          <a:solidFill>
            <a:srgbClr val="783F04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668e50b363_0_224"/>
          <p:cNvSpPr/>
          <p:nvPr/>
        </p:nvSpPr>
        <p:spPr>
          <a:xfrm>
            <a:off x="12427650" y="4735375"/>
            <a:ext cx="3927900" cy="13758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제약 등 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용법 제시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84" name="Google Shape;484;g2668e50b363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668e50b363_0_263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문법의 형태 제시 시 유의점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문법의 원 형태는 판서나 PPT 자료로 시각적으로 제시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교재에 제시된 형태와 일치된 형태로 제시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 의미와 기능 설명 시 유의점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학습자의 수준에 맞게 설명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용어를 그대로 노출하지 않고 풀어서 설명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86" name="Google Shape;486;g2668e50b363_0_263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5-2. 문법 제시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668e50b363_0_263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493" name="Google Shape;493;g2668e50b363_0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668e50b363_0_272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대표 예문 선정 시 고려할 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목표 문법의 전형적인 의미를 반영한 예문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교재에 제시된 의미에서 벗어나지 않는 예문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목표 문법의 규칙과 의미를 설명할 수 있는 예문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학습자의 수준에 적합한 예문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활용 시 형태적 변이가 일어나지 않는 예문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 하위 문형과 제약 제시 시 고려할 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설명을 그대로 제시하지 말고 예문에 담아서 설명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하위 문형과 제약을 제시하는 시점 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95" name="Google Shape;495;g2668e50b363_0_272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5-2. 문법 제시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g2668e50b363_0_272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502" name="Google Shape;502;g2b241e4cfe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503" name="Google Shape;503;g2b241e4cfeb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2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504" name="Google Shape;504;g2b241e4cfeb_0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1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b241e4cfeb_0_8"/>
          <p:cNvSpPr txBox="1"/>
          <p:nvPr/>
        </p:nvSpPr>
        <p:spPr>
          <a:xfrm>
            <a:off x="3899479" y="40932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b="1" lang="ko-KR" sz="9600">
                <a:solidFill>
                  <a:srgbClr val="262626"/>
                </a:solidFill>
              </a:rPr>
              <a:t>3</a:t>
            </a: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문법 </a:t>
            </a:r>
            <a:r>
              <a:rPr b="1" lang="ko-KR" sz="9600">
                <a:solidFill>
                  <a:srgbClr val="262626"/>
                </a:solidFill>
              </a:rPr>
              <a:t>연습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11" name="Google Shape;511;g2668e50b363_0_2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668e50b363_0_280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세종한국어의 문법 연습 구성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통제된 연습 ⇨ 심화 연습(유의미한 연습)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13" name="Google Shape;513;g2668e50b363_0_280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5-3. 문법 연습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2668e50b363_0_280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2668e50b363_0_280"/>
          <p:cNvPicPr preferRelativeResize="0"/>
          <p:nvPr/>
        </p:nvPicPr>
        <p:blipFill rotWithShape="1">
          <a:blip r:embed="rId4">
            <a:alphaModFix/>
          </a:blip>
          <a:srcRect b="0" l="6560" r="42385" t="5455"/>
          <a:stretch/>
        </p:blipFill>
        <p:spPr>
          <a:xfrm>
            <a:off x="9507875" y="332025"/>
            <a:ext cx="6722849" cy="933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2668e50b363_0_280"/>
          <p:cNvSpPr/>
          <p:nvPr/>
        </p:nvSpPr>
        <p:spPr>
          <a:xfrm>
            <a:off x="9507875" y="3326675"/>
            <a:ext cx="6723000" cy="22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668e50b363_0_280"/>
          <p:cNvSpPr/>
          <p:nvPr/>
        </p:nvSpPr>
        <p:spPr>
          <a:xfrm>
            <a:off x="9507875" y="5852275"/>
            <a:ext cx="6723000" cy="307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668e50b363_0_280"/>
          <p:cNvSpPr/>
          <p:nvPr/>
        </p:nvSpPr>
        <p:spPr>
          <a:xfrm>
            <a:off x="1139450" y="2326350"/>
            <a:ext cx="19962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668e50b363_0_280"/>
          <p:cNvSpPr/>
          <p:nvPr/>
        </p:nvSpPr>
        <p:spPr>
          <a:xfrm>
            <a:off x="3577850" y="2326350"/>
            <a:ext cx="44565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668e50b363_0_280"/>
          <p:cNvSpPr/>
          <p:nvPr/>
        </p:nvSpPr>
        <p:spPr>
          <a:xfrm>
            <a:off x="1139450" y="3300625"/>
            <a:ext cx="8119500" cy="2267100"/>
          </a:xfrm>
          <a:prstGeom prst="rightArrowCallout">
            <a:avLst>
              <a:gd fmla="val 21843" name="adj1"/>
              <a:gd fmla="val 17817" name="adj2"/>
              <a:gd fmla="val 18388" name="adj3"/>
              <a:gd fmla="val 88388" name="adj4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단순한 연습</a:t>
            </a:r>
            <a:endParaRPr b="1"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주어진 정보 활용</a:t>
            </a:r>
            <a:endParaRPr b="1"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형태 연습 &amp; 담화 연습 </a:t>
            </a:r>
            <a:endParaRPr b="1" sz="3000"/>
          </a:p>
        </p:txBody>
      </p:sp>
      <p:sp>
        <p:nvSpPr>
          <p:cNvPr id="521" name="Google Shape;521;g2668e50b363_0_280"/>
          <p:cNvSpPr/>
          <p:nvPr/>
        </p:nvSpPr>
        <p:spPr>
          <a:xfrm>
            <a:off x="1139450" y="6196225"/>
            <a:ext cx="8119500" cy="2267100"/>
          </a:xfrm>
          <a:prstGeom prst="rightArrowCallout">
            <a:avLst>
              <a:gd fmla="val 21843" name="adj1"/>
              <a:gd fmla="val 17817" name="adj2"/>
              <a:gd fmla="val 18388" name="adj3"/>
              <a:gd fmla="val 88388" name="adj4"/>
            </a:avLst>
          </a:prstGeom>
          <a:solidFill>
            <a:srgbClr val="D8C4B2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심화</a:t>
            </a:r>
            <a:r>
              <a:rPr b="1" lang="ko-KR" sz="3000"/>
              <a:t> 연습</a:t>
            </a:r>
            <a:endParaRPr b="1"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학습자의 정보 활용</a:t>
            </a:r>
            <a:endParaRPr b="1" sz="3000"/>
          </a:p>
          <a:p>
            <a:pPr indent="-419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b="1" lang="ko-KR" sz="3000"/>
              <a:t>짝 활동, 모둠 활동 등으로 확장 </a:t>
            </a:r>
            <a:endParaRPr b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27" name="Google Shape;527;g2668e50b363_0_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2668e50b363_0_326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연습 시 고려할 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연습 유형 정보를 학습자에게 제공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목표 문형 외 어휘, 문법이 학습자 수준에 맞는지 확인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학습자가 문형을 활용하여 발화할 기회를 충분히 제공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피드백을 제공할 때 형태의 정확성, 발음 및 억양, 문장 구조, 문장의 의미, 응답의 적절성 등에 대한 내용으로 지도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연습을 추가로 제공할 시 세종한국어 익힘책 활용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29" name="Google Shape;529;g2668e50b363_0_326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5-3. 문법 연습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2668e50b363_0_326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536" name="Google Shape;536;g2b241e4cfeb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537" name="Google Shape;537;g2b241e4cfeb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2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538" name="Google Shape;538;g2b241e4cfeb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1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g2b241e4cfeb_0_16"/>
          <p:cNvSpPr txBox="1"/>
          <p:nvPr/>
        </p:nvSpPr>
        <p:spPr>
          <a:xfrm>
            <a:off x="3899479" y="40932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b="1" lang="ko-KR" sz="9600">
                <a:solidFill>
                  <a:srgbClr val="262626"/>
                </a:solidFill>
              </a:rPr>
              <a:t>4</a:t>
            </a: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문법 </a:t>
            </a:r>
            <a:r>
              <a:rPr b="1" lang="ko-KR" sz="9600">
                <a:solidFill>
                  <a:srgbClr val="262626"/>
                </a:solidFill>
              </a:rPr>
              <a:t>활용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0" name="Google Shape;50;g2b241e4cfeb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" name="Google Shape;51;g2b241e4cfeb_0_32"/>
          <p:cNvSpPr/>
          <p:nvPr/>
        </p:nvSpPr>
        <p:spPr>
          <a:xfrm>
            <a:off x="555441" y="1642955"/>
            <a:ext cx="789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□ </a:t>
            </a:r>
            <a:r>
              <a:rPr b="1" lang="ko-KR" sz="3200">
                <a:solidFill>
                  <a:schemeClr val="dk1"/>
                </a:solidFill>
              </a:rPr>
              <a:t>문법 교육에 대한 비판</a:t>
            </a:r>
            <a:endParaRPr b="1" sz="32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지식이 실제 사용으로 연결되지 못함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→ 의사소통 능력 향상에 큰 영향이 없음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2" name="Google Shape;52;g2b241e4cfeb_0_32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1" lang="ko-KR" sz="3200">
                <a:solidFill>
                  <a:schemeClr val="dk1"/>
                </a:solidFill>
              </a:rPr>
              <a:t>문법 교육의 필요성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g2b241e4cfeb_0_32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2b241e4cfeb_0_32"/>
          <p:cNvSpPr/>
          <p:nvPr/>
        </p:nvSpPr>
        <p:spPr>
          <a:xfrm rot="5400000">
            <a:off x="4038300" y="3972550"/>
            <a:ext cx="924900" cy="916200"/>
          </a:xfrm>
          <a:prstGeom prst="stripedRightArrow">
            <a:avLst>
              <a:gd fmla="val 47893" name="adj1"/>
              <a:gd fmla="val 43972" name="adj2"/>
            </a:avLst>
          </a:prstGeom>
          <a:solidFill>
            <a:srgbClr val="D8C4B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g2b241e4cfeb_0_32"/>
          <p:cNvSpPr/>
          <p:nvPr/>
        </p:nvSpPr>
        <p:spPr>
          <a:xfrm>
            <a:off x="1253125" y="5281025"/>
            <a:ext cx="6907200" cy="1521600"/>
          </a:xfrm>
          <a:prstGeom prst="roundRect">
            <a:avLst>
              <a:gd fmla="val 16667" name="adj"/>
            </a:avLst>
          </a:prstGeom>
          <a:solidFill>
            <a:srgbClr val="D8C4B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절충적 방식 선호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청각구두식 교수법 + </a:t>
            </a:r>
            <a:r>
              <a:rPr b="1" lang="ko-KR" sz="2500"/>
              <a:t>의사소통 </a:t>
            </a:r>
            <a:r>
              <a:rPr b="1" lang="ko-KR" sz="2500"/>
              <a:t>중심 교수법</a:t>
            </a:r>
            <a:endParaRPr b="1" sz="2500"/>
          </a:p>
        </p:txBody>
      </p:sp>
      <p:sp>
        <p:nvSpPr>
          <p:cNvPr id="56" name="Google Shape;56;g2b241e4cfeb_0_32"/>
          <p:cNvSpPr/>
          <p:nvPr/>
        </p:nvSpPr>
        <p:spPr>
          <a:xfrm>
            <a:off x="1253125" y="7190550"/>
            <a:ext cx="6907200" cy="1521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대화문 제시 &gt; 문형 연습 &gt; 의사소통 과제 수행</a:t>
            </a:r>
            <a:endParaRPr b="1" sz="2500"/>
          </a:p>
        </p:txBody>
      </p:sp>
      <p:sp>
        <p:nvSpPr>
          <p:cNvPr id="57" name="Google Shape;57;g2b241e4cfeb_0_32"/>
          <p:cNvSpPr/>
          <p:nvPr/>
        </p:nvSpPr>
        <p:spPr>
          <a:xfrm>
            <a:off x="8506575" y="7190550"/>
            <a:ext cx="6907200" cy="15216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/>
              <a:t>정확성과 유창성, </a:t>
            </a:r>
            <a:r>
              <a:rPr b="1" lang="ko-KR" sz="2500" u="sng">
                <a:solidFill>
                  <a:srgbClr val="FF0000"/>
                </a:solidFill>
              </a:rPr>
              <a:t>의사소통 능력 향상</a:t>
            </a:r>
            <a:r>
              <a:rPr b="1" lang="ko-KR" sz="2500"/>
              <a:t> 도모</a:t>
            </a:r>
            <a:endParaRPr b="1"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45" name="Google Shape;545;g2668e50b363_0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4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668e50b363_0_334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세종한국어의 문법 활용 구성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유의미한 맥락의 통제된 말하기 연습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⇨ 유의미한 맥락의 개인화된 말하기 연습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47" name="Google Shape;547;g2668e50b363_0_33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5-4. 문법 활용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668e50b363_0_33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2668e50b363_0_334"/>
          <p:cNvSpPr/>
          <p:nvPr/>
        </p:nvSpPr>
        <p:spPr>
          <a:xfrm>
            <a:off x="1076600" y="2326350"/>
            <a:ext cx="62022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g2668e50b363_0_334"/>
          <p:cNvPicPr preferRelativeResize="0"/>
          <p:nvPr/>
        </p:nvPicPr>
        <p:blipFill rotWithShape="1">
          <a:blip r:embed="rId4">
            <a:alphaModFix/>
          </a:blip>
          <a:srcRect b="3775" l="3390" r="49908" t="7168"/>
          <a:stretch/>
        </p:blipFill>
        <p:spPr>
          <a:xfrm>
            <a:off x="9573775" y="261075"/>
            <a:ext cx="6723000" cy="9614762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2668e50b363_0_334"/>
          <p:cNvSpPr/>
          <p:nvPr/>
        </p:nvSpPr>
        <p:spPr>
          <a:xfrm>
            <a:off x="9507875" y="1497875"/>
            <a:ext cx="6723000" cy="367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668e50b363_0_334"/>
          <p:cNvSpPr/>
          <p:nvPr/>
        </p:nvSpPr>
        <p:spPr>
          <a:xfrm>
            <a:off x="9507875" y="5242675"/>
            <a:ext cx="6723000" cy="42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668e50b363_0_334"/>
          <p:cNvSpPr/>
          <p:nvPr/>
        </p:nvSpPr>
        <p:spPr>
          <a:xfrm>
            <a:off x="1457600" y="3044825"/>
            <a:ext cx="67230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59" name="Google Shape;559;g2668e50b363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668e50b363_0_352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세종한국어의 문법 활용 구성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실제성이 있는 실용문 읽기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⇨ 실용문 쓰기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61" name="Google Shape;561;g2668e50b363_0_352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5-4. 문법 활용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668e50b363_0_352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g2668e50b363_0_352"/>
          <p:cNvSpPr/>
          <p:nvPr/>
        </p:nvSpPr>
        <p:spPr>
          <a:xfrm>
            <a:off x="1050975" y="2326350"/>
            <a:ext cx="48207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668e50b363_0_352"/>
          <p:cNvSpPr/>
          <p:nvPr/>
        </p:nvSpPr>
        <p:spPr>
          <a:xfrm>
            <a:off x="1431675" y="3044825"/>
            <a:ext cx="2355300" cy="58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g2668e50b363_0_352"/>
          <p:cNvPicPr preferRelativeResize="0"/>
          <p:nvPr/>
        </p:nvPicPr>
        <p:blipFill rotWithShape="1">
          <a:blip r:embed="rId4">
            <a:alphaModFix/>
          </a:blip>
          <a:srcRect b="3579" l="50884" r="0" t="7167"/>
          <a:stretch/>
        </p:blipFill>
        <p:spPr>
          <a:xfrm>
            <a:off x="9507875" y="356685"/>
            <a:ext cx="6723000" cy="916249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668e50b363_0_352"/>
          <p:cNvSpPr/>
          <p:nvPr/>
        </p:nvSpPr>
        <p:spPr>
          <a:xfrm>
            <a:off x="9507875" y="1497875"/>
            <a:ext cx="6723000" cy="367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668e50b363_0_352"/>
          <p:cNvSpPr/>
          <p:nvPr/>
        </p:nvSpPr>
        <p:spPr>
          <a:xfrm>
            <a:off x="9507875" y="5242675"/>
            <a:ext cx="6723000" cy="420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73" name="Google Shape;573;g2668e50b363_0_3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668e50b363_0_318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문법 활용 시 고려할 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문법 활용은 하나의 문법이 아닌 전체 과의 내용을 종합적으로 활용할 기회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시작 전 활동 과정을 명시적으로 제시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짝 활동, 모둠 활동 구성 시 구성원 각각의 역할을 분명하게 분배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활동 중 언어 산출량이 한 사람에게 집중되지 않도록 안배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활동 중 유의할 내용 및 활동 후 확장 등에 대해 미리 계획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활동을 추가로 제공할 시 세종한국어 더하기 활동책 활용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75" name="Google Shape;575;g2668e50b363_0_318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5-4. 문법 활용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668e50b363_0_318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582" name="Google Shape;582;g2668e50b363_0_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583" name="Google Shape;583;g2668e50b363_0_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2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584" name="Google Shape;584;g2668e50b363_0_3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1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668e50b363_0_374"/>
          <p:cNvSpPr txBox="1"/>
          <p:nvPr/>
        </p:nvSpPr>
        <p:spPr>
          <a:xfrm>
            <a:off x="3899479" y="4093250"/>
            <a:ext cx="10451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5-</a:t>
            </a:r>
            <a:r>
              <a:rPr b="1" lang="ko-KR" sz="9600">
                <a:solidFill>
                  <a:srgbClr val="262626"/>
                </a:solidFill>
              </a:rPr>
              <a:t>5</a:t>
            </a: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ko-KR" sz="9600">
                <a:solidFill>
                  <a:srgbClr val="262626"/>
                </a:solidFill>
              </a:rPr>
              <a:t>마무리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591" name="Google Shape;591;g266942d06b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g266942d06b1_0_0"/>
          <p:cNvSpPr/>
          <p:nvPr/>
        </p:nvSpPr>
        <p:spPr>
          <a:xfrm>
            <a:off x="555450" y="1642950"/>
            <a:ext cx="14229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마무리 단계에서 할 일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학습한 문법의 의미와 기능 정리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 이해 여부 확인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학습자 질문에 대한 답변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유사 문법과의 비교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숙제 제시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ko-KR" sz="3000">
                <a:solidFill>
                  <a:schemeClr val="dk1"/>
                </a:solidFill>
              </a:rPr>
              <a:t>다음 차시 예고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/>
              <a:t>          </a:t>
            </a: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593" name="Google Shape;593;g266942d06b1_0_0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5-5. 마무리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266942d06b1_0_0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600" name="Google Shape;6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601" name="Google Shape;6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602" name="Google Shape;60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5"/>
          <p:cNvSpPr txBox="1"/>
          <p:nvPr/>
        </p:nvSpPr>
        <p:spPr>
          <a:xfrm>
            <a:off x="4255849" y="4152925"/>
            <a:ext cx="9588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수고하셨습니다.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편지, 화이트이(가) 표시된 사진&#10;&#10;자동 생성된 설명" id="63" name="Google Shape;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스크린샷이(가) 표시된 사진&#10;&#10;자동 생성된 설명" id="64" name="Google Shape;6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7790" y="8779009"/>
            <a:ext cx="2255121" cy="955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폰트, 로고, 그래픽이(가) 표시된 사진&#10;&#10;자동 생성된 설명" id="65" name="Google Shape;6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6284" y="9078476"/>
            <a:ext cx="2612090" cy="4878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"/>
          <p:cNvSpPr txBox="1"/>
          <p:nvPr/>
        </p:nvSpPr>
        <p:spPr>
          <a:xfrm>
            <a:off x="3162226" y="3556200"/>
            <a:ext cx="11994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2. 문법 교육의 원</a:t>
            </a:r>
            <a:r>
              <a:rPr b="1" lang="ko-KR" sz="9600">
                <a:solidFill>
                  <a:srgbClr val="262626"/>
                </a:solidFill>
              </a:rPr>
              <a:t>리</a:t>
            </a:r>
            <a:endParaRPr b="1" sz="96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72" name="Google Shape;72;g2b241e4cfeb_0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2b241e4cfeb_0_54"/>
          <p:cNvSpPr/>
          <p:nvPr/>
        </p:nvSpPr>
        <p:spPr>
          <a:xfrm>
            <a:off x="555441" y="1642955"/>
            <a:ext cx="789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</a:t>
            </a:r>
            <a:r>
              <a:rPr b="1" lang="ko-KR" sz="3200">
                <a:solidFill>
                  <a:schemeClr val="dk1"/>
                </a:solidFill>
              </a:rPr>
              <a:t>수업의 구성 요소로서의 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한정된 시간 안에 수업을 진행해야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74" name="Google Shape;74;g2b241e4cfeb_0_5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g2b241e4cfeb_0_5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g2b241e4cfeb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275" y="3275300"/>
            <a:ext cx="14511900" cy="38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b241e4cfeb_0_54"/>
          <p:cNvSpPr/>
          <p:nvPr/>
        </p:nvSpPr>
        <p:spPr>
          <a:xfrm>
            <a:off x="7229175" y="38986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b241e4cfeb_0_54"/>
          <p:cNvSpPr/>
          <p:nvPr/>
        </p:nvSpPr>
        <p:spPr>
          <a:xfrm>
            <a:off x="8981775" y="38986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84" name="Google Shape;84;g2b241e4cfeb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2b241e4cfeb_0_64"/>
          <p:cNvSpPr/>
          <p:nvPr/>
        </p:nvSpPr>
        <p:spPr>
          <a:xfrm>
            <a:off x="555441" y="1642955"/>
            <a:ext cx="789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수업의</a:t>
            </a:r>
            <a:r>
              <a:rPr b="1" lang="ko-KR" sz="3200">
                <a:solidFill>
                  <a:schemeClr val="dk1"/>
                </a:solidFill>
              </a:rPr>
              <a:t> 구성 요소로서의 문법 교육 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한정된 시간 안에 수업을 진행해야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86" name="Google Shape;86;g2b241e4cfeb_0_6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2b241e4cfeb_0_6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g2b241e4cfeb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175" y="3228287"/>
            <a:ext cx="14017099" cy="41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b241e4cfeb_0_64"/>
          <p:cNvSpPr/>
          <p:nvPr/>
        </p:nvSpPr>
        <p:spPr>
          <a:xfrm>
            <a:off x="6848175" y="42034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b241e4cfeb_0_64"/>
          <p:cNvSpPr/>
          <p:nvPr/>
        </p:nvSpPr>
        <p:spPr>
          <a:xfrm>
            <a:off x="9210375" y="42034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직사각형, 사진 액자, 프레임이(가) 표시된 사진&#10;&#10;자동 생성된 설명" id="96" name="Google Shape;96;g2b241e4cfeb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8"/>
            <a:ext cx="17556163" cy="98753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b241e4cfeb_0_74"/>
          <p:cNvSpPr/>
          <p:nvPr/>
        </p:nvSpPr>
        <p:spPr>
          <a:xfrm>
            <a:off x="555441" y="1642955"/>
            <a:ext cx="7890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AutoNum type="arabicParenR"/>
            </a:pPr>
            <a:r>
              <a:rPr b="1" lang="ko-KR" sz="3200">
                <a:solidFill>
                  <a:schemeClr val="dk1"/>
                </a:solidFill>
              </a:rPr>
              <a:t>전체 수업의 구성 요소로서의 </a:t>
            </a:r>
            <a:r>
              <a:rPr b="1" lang="ko-KR" sz="3200">
                <a:solidFill>
                  <a:schemeClr val="dk1"/>
                </a:solidFill>
              </a:rPr>
              <a:t>문법 교육</a:t>
            </a:r>
            <a:endParaRPr b="1" sz="32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□ 한정된 시간 안에 수업을 진행해야 한다.</a:t>
            </a:r>
            <a:endParaRPr b="1" sz="3000">
              <a:solidFill>
                <a:schemeClr val="dk1"/>
              </a:solidFill>
            </a:endParaRPr>
          </a:p>
          <a:p>
            <a:pPr indent="0" lvl="0" marL="45720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98" name="Google Shape;98;g2b241e4cfeb_0_74"/>
          <p:cNvSpPr txBox="1"/>
          <p:nvPr/>
        </p:nvSpPr>
        <p:spPr>
          <a:xfrm>
            <a:off x="555441" y="707606"/>
            <a:ext cx="1256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dk1"/>
                </a:solidFill>
              </a:rPr>
              <a:t>2. 문법 교육의 원리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b241e4cfeb_0_74"/>
          <p:cNvSpPr/>
          <p:nvPr/>
        </p:nvSpPr>
        <p:spPr>
          <a:xfrm>
            <a:off x="555441" y="1377388"/>
            <a:ext cx="11986800" cy="4560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2b241e4cfeb_0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50" y="3327925"/>
            <a:ext cx="13869925" cy="42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b241e4cfeb_0_74"/>
          <p:cNvSpPr/>
          <p:nvPr/>
        </p:nvSpPr>
        <p:spPr>
          <a:xfrm>
            <a:off x="6009975" y="43558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b241e4cfeb_0_74"/>
          <p:cNvSpPr/>
          <p:nvPr/>
        </p:nvSpPr>
        <p:spPr>
          <a:xfrm>
            <a:off x="7381575" y="4355800"/>
            <a:ext cx="1241400" cy="1330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2024-01-18T05:20:31Z</dcterms:created>
  <dc:creator>mangoboard.net_34239221</dc:creator>
</cp:coreProperties>
</file>